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5"/>
  </p:notesMasterIdLst>
  <p:sldIdLst>
    <p:sldId id="256" r:id="rId5"/>
    <p:sldId id="257" r:id="rId6"/>
    <p:sldId id="259" r:id="rId7"/>
    <p:sldId id="264" r:id="rId8"/>
    <p:sldId id="258" r:id="rId9"/>
    <p:sldId id="265" r:id="rId10"/>
    <p:sldId id="266" r:id="rId11"/>
    <p:sldId id="261" r:id="rId12"/>
    <p:sldId id="262" r:id="rId13"/>
    <p:sldId id="263"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FF0D97"/>
    <a:srgbClr val="0000CC"/>
    <a:srgbClr val="9EFF29"/>
    <a:srgbClr val="C80064"/>
    <a:srgbClr val="C33A1F"/>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9"/>
  </p:normalViewPr>
  <p:slideViewPr>
    <p:cSldViewPr snapToGrid="0">
      <p:cViewPr varScale="1">
        <p:scale>
          <a:sx n="138" d="100"/>
          <a:sy n="138" d="100"/>
        </p:scale>
        <p:origin x="834" y="10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14286" units="1/cm"/>
          <inkml:channelProperty channel="T" name="resolution" value="1" units="1/dev"/>
        </inkml:channelProperties>
      </inkml:inkSource>
      <inkml:timestamp xml:id="ts0" timeString="2025-10-19T12:34:54.701"/>
    </inkml:context>
    <inkml:brush xml:id="br0">
      <inkml:brushProperty name="width" value="0.05292" units="cm"/>
      <inkml:brushProperty name="height" value="0.05292" units="cm"/>
    </inkml:brush>
  </inkml:definitions>
  <inkml:trace contextRef="#ctx0" brushRef="#br0">12568 3664 0,'13'0'37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7851709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3175" y="1120876"/>
            <a:ext cx="8008376" cy="1710814"/>
          </a:xfrm>
          <a:noFill/>
          <a:effectLst>
            <a:outerShdw blurRad="50800" dist="38100" dir="2700000" algn="tl" rotWithShape="0">
              <a:prstClr val="black">
                <a:alpha val="40000"/>
              </a:prstClr>
            </a:outerShdw>
          </a:effectLst>
        </p:spPr>
        <p:txBody>
          <a:bodyPr>
            <a:normAutofit/>
          </a:bodyPr>
          <a:lstStyle>
            <a:lvl1pPr algn="r">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78426" y="3709218"/>
            <a:ext cx="80010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824" y="224337"/>
            <a:ext cx="8259098" cy="763526"/>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415845"/>
            <a:ext cx="8246070" cy="336263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6872" y="406537"/>
            <a:ext cx="6937885" cy="725349"/>
          </a:xfrm>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1718186" y="1143000"/>
            <a:ext cx="6961240" cy="3545497"/>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212651"/>
            <a:ext cx="8093365" cy="763525"/>
          </a:xfrm>
        </p:spPr>
        <p:txBody>
          <a:bodyPr>
            <a:normAutofit/>
          </a:bodyPr>
          <a:lstStyle>
            <a:lvl1pPr algn="r">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530153"/>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002550"/>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530153"/>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002550"/>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10/19/2025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hyperlink" Target="https://technologyadvice.com/blog/information-technology/cloud-storage-vs-local-storage/"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node.js/"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hyperlink" Target="https://medium.com/@ismailkovvuru/elasticity-scalability-high-availability-in-aws-cloud-architecture-22dce7301271"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5127" y="324020"/>
            <a:ext cx="8067368" cy="1755053"/>
          </a:xfrm>
          <a:solidFill>
            <a:schemeClr val="accent1">
              <a:alpha val="40000"/>
            </a:schemeClr>
          </a:solidFill>
        </p:spPr>
        <p:txBody>
          <a:bodyPr>
            <a:normAutofit/>
          </a:bodyPr>
          <a:lstStyle/>
          <a:p>
            <a:r>
              <a:rPr lang="en-US" dirty="0">
                <a:latin typeface="Times New Roman" panose="02020603050405020304" pitchFamily="18" charset="0"/>
                <a:cs typeface="Times New Roman" panose="02020603050405020304" pitchFamily="18" charset="0"/>
              </a:rPr>
              <a:t> CS 470 Project Two</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Conference Presentation: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Cloud Development</a:t>
            </a:r>
          </a:p>
        </p:txBody>
      </p:sp>
      <p:sp>
        <p:nvSpPr>
          <p:cNvPr id="3" name="Subtitle 2"/>
          <p:cNvSpPr>
            <a:spLocks noGrp="1"/>
          </p:cNvSpPr>
          <p:nvPr>
            <p:ph type="subTitle" idx="1"/>
          </p:nvPr>
        </p:nvSpPr>
        <p:spPr>
          <a:xfrm>
            <a:off x="516194" y="3447321"/>
            <a:ext cx="8096864" cy="730043"/>
          </a:xfrm>
        </p:spPr>
        <p:txBody>
          <a:bodyPr/>
          <a:lstStyle/>
          <a:p>
            <a:r>
              <a:rPr lang="en-US" dirty="0">
                <a:latin typeface="Times New Roman" panose="02020603050405020304" pitchFamily="18" charset="0"/>
                <a:cs typeface="Times New Roman" panose="02020603050405020304" pitchFamily="18" charset="0"/>
              </a:rPr>
              <a:t>Lindsey </a:t>
            </a:r>
            <a:r>
              <a:rPr lang="en-US" dirty="0" err="1">
                <a:latin typeface="Times New Roman" panose="02020603050405020304" pitchFamily="18" charset="0"/>
                <a:cs typeface="Times New Roman" panose="02020603050405020304" pitchFamily="18" charset="0"/>
              </a:rPr>
              <a:t>Delorenzo</a:t>
            </a:r>
            <a:endParaRPr lang="en-US"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D90D4CAB-B834-F74A-8181-DAC33FAEF649}"/>
              </a:ext>
            </a:extLst>
          </p:cNvPr>
          <p:cNvSpPr txBox="1">
            <a:spLocks/>
          </p:cNvSpPr>
          <p:nvPr/>
        </p:nvSpPr>
        <p:spPr>
          <a:xfrm>
            <a:off x="516193" y="3956035"/>
            <a:ext cx="8096864" cy="730043"/>
          </a:xfrm>
          <a:prstGeom prst="rect">
            <a:avLst/>
          </a:prstGeom>
        </p:spPr>
        <p:txBody>
          <a:bodyPr vert="horz" lIns="91440" tIns="45720" rIns="91440" bIns="45720" rtlCol="0">
            <a:normAutofit/>
          </a:bodyPr>
          <a:lstStyle>
            <a:lvl1pPr marL="0" indent="0" algn="r" defTabSz="914400" rtl="0" eaLnBrk="1" latinLnBrk="0" hangingPunct="1">
              <a:spcBef>
                <a:spcPct val="20000"/>
              </a:spcBef>
              <a:buFont typeface="Arial" pitchFamily="34" charset="0"/>
              <a:buNone/>
              <a:defRPr sz="2800" b="0" i="0" kern="1200">
                <a:solidFill>
                  <a:schemeClr val="bg1"/>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October, 2025</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5A6286C6-FE3E-FD1E-E7CD-8079D8BDF38E}"/>
                  </a:ext>
                </a:extLst>
              </p14:cNvPr>
              <p14:cNvContentPartPr/>
              <p14:nvPr/>
            </p14:nvContentPartPr>
            <p14:xfrm>
              <a:off x="4524480" y="1319040"/>
              <a:ext cx="5040" cy="360"/>
            </p14:xfrm>
          </p:contentPart>
        </mc:Choice>
        <mc:Fallback>
          <p:pic>
            <p:nvPicPr>
              <p:cNvPr id="6" name="Ink 5">
                <a:extLst>
                  <a:ext uri="{FF2B5EF4-FFF2-40B4-BE49-F238E27FC236}">
                    <a16:creationId xmlns:a16="http://schemas.microsoft.com/office/drawing/2014/main" id="{5A6286C6-FE3E-FD1E-E7CD-8079D8BDF38E}"/>
                  </a:ext>
                </a:extLst>
              </p:cNvPr>
              <p:cNvPicPr/>
              <p:nvPr/>
            </p:nvPicPr>
            <p:blipFill>
              <a:blip r:embed="rId5"/>
              <a:stretch>
                <a:fillRect/>
              </a:stretch>
            </p:blipFill>
            <p:spPr>
              <a:xfrm>
                <a:off x="4515120" y="1309680"/>
                <a:ext cx="23760" cy="19080"/>
              </a:xfrm>
              <a:prstGeom prst="rect">
                <a:avLst/>
              </a:prstGeom>
            </p:spPr>
          </p:pic>
        </mc:Fallback>
      </mc:AlternateContent>
      <p:pic>
        <p:nvPicPr>
          <p:cNvPr id="11" name="Audio 10">
            <a:hlinkClick r:id="" action="ppaction://media"/>
            <a:extLst>
              <a:ext uri="{FF2B5EF4-FFF2-40B4-BE49-F238E27FC236}">
                <a16:creationId xmlns:a16="http://schemas.microsoft.com/office/drawing/2014/main" id="{A089B6C4-120C-5359-E3BA-6102D74943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mc:Choice xmlns:p14="http://schemas.microsoft.com/office/powerpoint/2010/main" Requires="p14">
      <p:transition spd="med" p14:dur="700" advTm="13079">
        <p:fade/>
      </p:transition>
    </mc:Choice>
    <mc:Fallback>
      <p:transition spd="med" advTm="130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E0C3-B7BB-8D4C-AF0F-9CC7682D8A51}"/>
              </a:ext>
            </a:extLst>
          </p:cNvPr>
          <p:cNvSpPr>
            <a:spLocks noGrp="1"/>
          </p:cNvSpPr>
          <p:nvPr>
            <p:ph type="title"/>
          </p:nvPr>
        </p:nvSpPr>
        <p:spPr>
          <a:xfrm>
            <a:off x="1234377" y="86488"/>
            <a:ext cx="7772400" cy="1021556"/>
          </a:xfrm>
        </p:spPr>
        <p:txBody>
          <a:bodyPr>
            <a:normAutofit/>
          </a:bodyPr>
          <a:lstStyle/>
          <a:p>
            <a:pPr algn="r"/>
            <a:r>
              <a:rPr lang="en-US" sz="3200" dirty="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7C4EABF8-3AD7-2741-95B7-967F9D77161C}"/>
              </a:ext>
            </a:extLst>
          </p:cNvPr>
          <p:cNvSpPr>
            <a:spLocks noGrp="1"/>
          </p:cNvSpPr>
          <p:nvPr>
            <p:ph type="body" idx="1"/>
          </p:nvPr>
        </p:nvSpPr>
        <p:spPr>
          <a:xfrm>
            <a:off x="265113" y="3842580"/>
            <a:ext cx="7772400" cy="1125140"/>
          </a:xfrm>
        </p:spPr>
        <p:txBody>
          <a:bodyPr/>
          <a:lstStyle/>
          <a:p>
            <a:r>
              <a:rPr lang="en-US" dirty="0">
                <a:latin typeface="Times New Roman" panose="02020603050405020304" pitchFamily="18" charset="0"/>
                <a:cs typeface="Times New Roman" panose="02020603050405020304" pitchFamily="18" charset="0"/>
              </a:rPr>
              <a:t>Thank you for your time. </a:t>
            </a:r>
          </a:p>
        </p:txBody>
      </p:sp>
      <p:sp>
        <p:nvSpPr>
          <p:cNvPr id="4" name="Content Placeholder 2">
            <a:extLst>
              <a:ext uri="{FF2B5EF4-FFF2-40B4-BE49-F238E27FC236}">
                <a16:creationId xmlns:a16="http://schemas.microsoft.com/office/drawing/2014/main" id="{BC84F4AD-0F18-4FAD-A3BB-59FA5D7E81A6}"/>
              </a:ext>
            </a:extLst>
          </p:cNvPr>
          <p:cNvSpPr txBox="1">
            <a:spLocks/>
          </p:cNvSpPr>
          <p:nvPr/>
        </p:nvSpPr>
        <p:spPr>
          <a:xfrm>
            <a:off x="463714" y="1415845"/>
            <a:ext cx="8246070" cy="336263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endParaRPr lang="en-US" dirty="0"/>
          </a:p>
        </p:txBody>
      </p:sp>
      <p:sp>
        <p:nvSpPr>
          <p:cNvPr id="5" name="Rectangle 4">
            <a:extLst>
              <a:ext uri="{FF2B5EF4-FFF2-40B4-BE49-F238E27FC236}">
                <a16:creationId xmlns:a16="http://schemas.microsoft.com/office/drawing/2014/main" id="{8A135D3D-FA03-4786-B974-2F39D5B2AA89}"/>
              </a:ext>
            </a:extLst>
          </p:cNvPr>
          <p:cNvSpPr/>
          <p:nvPr/>
        </p:nvSpPr>
        <p:spPr>
          <a:xfrm>
            <a:off x="353002" y="1300920"/>
            <a:ext cx="7952797" cy="1754326"/>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Cloud development has more benefits for applications for any company.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allows for straightforward costs.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can be used from multiple locations.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can be easy developed between teams with its dependency support.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 are strong security and authentication features.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Back-up options are much safer for troubleshooting crashes.</a:t>
            </a:r>
          </a:p>
        </p:txBody>
      </p:sp>
      <p:pic>
        <p:nvPicPr>
          <p:cNvPr id="7" name="Audio 6">
            <a:hlinkClick r:id="" action="ppaction://media"/>
            <a:extLst>
              <a:ext uri="{FF2B5EF4-FFF2-40B4-BE49-F238E27FC236}">
                <a16:creationId xmlns:a16="http://schemas.microsoft.com/office/drawing/2014/main" id="{47678325-00BC-CD8E-F41A-2D349CA0233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73989541"/>
      </p:ext>
    </p:extLst>
  </p:cSld>
  <p:clrMapOvr>
    <a:masterClrMapping/>
  </p:clrMapOvr>
  <mc:AlternateContent xmlns:mc="http://schemas.openxmlformats.org/markup-compatibility/2006">
    <mc:Choice xmlns:p14="http://schemas.microsoft.com/office/powerpoint/2010/main" Requires="p14">
      <p:transition spd="med" p14:dur="700" advTm="71723">
        <p:fade/>
      </p:transition>
    </mc:Choice>
    <mc:Fallback>
      <p:transition spd="med" advTm="717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Overview</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Thank you for joining today</a:t>
            </a:r>
          </a:p>
          <a:p>
            <a:r>
              <a:rPr lang="en-US" dirty="0">
                <a:latin typeface="Times New Roman" panose="02020603050405020304" pitchFamily="18" charset="0"/>
                <a:cs typeface="Times New Roman" panose="02020603050405020304" pitchFamily="18" charset="0"/>
              </a:rPr>
              <a:t>The purpose of this presentation is to address cloud development to both technical and nontechnical audiences.</a:t>
            </a:r>
            <a:endParaRPr lang="en-US" b="1" dirty="0">
              <a:latin typeface="Times New Roman" panose="02020603050405020304" pitchFamily="18" charset="0"/>
              <a:cs typeface="Times New Roman" panose="02020603050405020304" pitchFamily="18" charset="0"/>
            </a:endParaRPr>
          </a:p>
          <a:p>
            <a:pPr marL="0" indent="0">
              <a:buNone/>
            </a:pPr>
            <a:endParaRPr lang="en-US" dirty="0"/>
          </a:p>
          <a:p>
            <a:endParaRPr lang="en-US" dirty="0"/>
          </a:p>
          <a:p>
            <a:endParaRPr lang="en-US" dirty="0"/>
          </a:p>
        </p:txBody>
      </p:sp>
      <p:sp>
        <p:nvSpPr>
          <p:cNvPr id="4" name="TextBox 3">
            <a:extLst>
              <a:ext uri="{FF2B5EF4-FFF2-40B4-BE49-F238E27FC236}">
                <a16:creationId xmlns:a16="http://schemas.microsoft.com/office/drawing/2014/main" id="{EAFD09F4-59F3-B54D-B436-4AB60D1F9D6F}"/>
              </a:ext>
            </a:extLst>
          </p:cNvPr>
          <p:cNvSpPr txBox="1"/>
          <p:nvPr/>
        </p:nvSpPr>
        <p:spPr>
          <a:xfrm>
            <a:off x="463714" y="3834344"/>
            <a:ext cx="7726697" cy="369332"/>
          </a:xfrm>
          <a:prstGeom prst="rect">
            <a:avLst/>
          </a:prstGeom>
          <a:solidFill>
            <a:schemeClr val="accent1">
              <a:alpha val="39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Lindsey </a:t>
            </a:r>
            <a:r>
              <a:rPr lang="en-US" dirty="0" err="1">
                <a:latin typeface="Times New Roman" panose="02020603050405020304" pitchFamily="18" charset="0"/>
                <a:cs typeface="Times New Roman" panose="02020603050405020304" pitchFamily="18" charset="0"/>
              </a:rPr>
              <a:t>Delorenzo</a:t>
            </a:r>
            <a:endParaRPr lang="en-US" dirty="0">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E21F1325-2933-21BB-BD2B-DC65945BEB0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mc:Choice xmlns:p14="http://schemas.microsoft.com/office/powerpoint/2010/main" Requires="p14">
      <p:transition spd="med" p14:dur="700" advTm="20759">
        <p:fade/>
      </p:transition>
    </mc:Choice>
    <mc:Fallback>
      <p:transition spd="med" advTm="207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a:latin typeface="Times New Roman" panose="02020603050405020304" pitchFamily="18" charset="0"/>
                <a:cs typeface="Times New Roman" panose="02020603050405020304" pitchFamily="18" charset="0"/>
              </a:rPr>
              <a:t>Containerization</a:t>
            </a:r>
          </a:p>
        </p:txBody>
      </p:sp>
      <p:sp>
        <p:nvSpPr>
          <p:cNvPr id="5" name="Content Placeholder 4"/>
          <p:cNvSpPr>
            <a:spLocks noGrp="1"/>
          </p:cNvSpPr>
          <p:nvPr>
            <p:ph idx="1"/>
          </p:nvPr>
        </p:nvSpPr>
        <p:spPr>
          <a:xfrm>
            <a:off x="1998602" y="1131886"/>
            <a:ext cx="6961240" cy="3545497"/>
          </a:xfrm>
        </p:spPr>
        <p:txBody>
          <a:bodyPr>
            <a:normAutofit/>
          </a:bodyPr>
          <a:lstStyle/>
          <a:p>
            <a:pPr fontAlgn="base"/>
            <a:r>
              <a:rPr lang="en-US" sz="1800" b="1" dirty="0">
                <a:latin typeface="Times New Roman" panose="02020603050405020304" pitchFamily="18" charset="0"/>
                <a:cs typeface="Times New Roman" panose="02020603050405020304" pitchFamily="18" charset="0"/>
              </a:rPr>
              <a:t>MODEL</a:t>
            </a:r>
            <a:r>
              <a:rPr lang="en-US" sz="1800" dirty="0">
                <a:latin typeface="Times New Roman" panose="02020603050405020304" pitchFamily="18" charset="0"/>
                <a:cs typeface="Times New Roman" panose="02020603050405020304" pitchFamily="18" charset="0"/>
              </a:rPr>
              <a:t> The Cloud Services model for this Docker Project uses Amazon Web Services (AWS) to manage its features. </a:t>
            </a:r>
          </a:p>
          <a:p>
            <a:pPr fontAlgn="base"/>
            <a:r>
              <a:rPr lang="en-US" sz="1800" b="1" dirty="0">
                <a:latin typeface="Times New Roman" panose="02020603050405020304" pitchFamily="18" charset="0"/>
                <a:cs typeface="Times New Roman" panose="02020603050405020304" pitchFamily="18" charset="0"/>
              </a:rPr>
              <a:t>TOOLS </a:t>
            </a:r>
            <a:r>
              <a:rPr lang="en-US" sz="1800" dirty="0">
                <a:latin typeface="Times New Roman" panose="02020603050405020304" pitchFamily="18" charset="0"/>
                <a:cs typeface="Times New Roman" panose="02020603050405020304" pitchFamily="18" charset="0"/>
              </a:rPr>
              <a:t>The tools needed for this project include Docker Compose with YAML for service, API Gateway for script configuration, AWS Lambda functions and IAM services for security and user authorization. </a:t>
            </a:r>
          </a:p>
        </p:txBody>
      </p:sp>
      <p:pic>
        <p:nvPicPr>
          <p:cNvPr id="1026" name="Picture 2">
            <a:extLst>
              <a:ext uri="{FF2B5EF4-FFF2-40B4-BE49-F238E27FC236}">
                <a16:creationId xmlns:a16="http://schemas.microsoft.com/office/drawing/2014/main" id="{91BD3705-31AF-8372-DF4A-6CADA2A7B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8" y="3889948"/>
            <a:ext cx="2140361" cy="10239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536AA459-B9C4-8EA2-AF32-2FEA93ED37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mc:Choice xmlns:p14="http://schemas.microsoft.com/office/powerpoint/2010/main" Requires="p14">
      <p:transition spd="med" p14:dur="700" advTm="36017">
        <p:fade/>
      </p:transition>
    </mc:Choice>
    <mc:Fallback>
      <p:transition spd="med" advTm="360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a:latin typeface="Times New Roman" panose="02020603050405020304" pitchFamily="18" charset="0"/>
                <a:cs typeface="Times New Roman" panose="02020603050405020304" pitchFamily="18" charset="0"/>
              </a:rPr>
              <a:t>Orchestration</a:t>
            </a:r>
          </a:p>
        </p:txBody>
      </p:sp>
      <p:sp>
        <p:nvSpPr>
          <p:cNvPr id="5" name="Content Placeholder 4"/>
          <p:cNvSpPr>
            <a:spLocks noGrp="1"/>
          </p:cNvSpPr>
          <p:nvPr>
            <p:ph idx="1"/>
          </p:nvPr>
        </p:nvSpPr>
        <p:spPr/>
        <p:txBody>
          <a:bodyPr>
            <a:normAutofit/>
          </a:bodyPr>
          <a:lstStyle/>
          <a:p>
            <a:pPr fontAlgn="base"/>
            <a:r>
              <a:rPr lang="en-US" sz="1800" b="1" dirty="0">
                <a:latin typeface="Times New Roman" panose="02020603050405020304" pitchFamily="18" charset="0"/>
                <a:cs typeface="Times New Roman" panose="02020603050405020304" pitchFamily="18" charset="0"/>
              </a:rPr>
              <a:t>WHY</a:t>
            </a:r>
            <a:r>
              <a:rPr lang="en-US" sz="1800" dirty="0">
                <a:latin typeface="Times New Roman" panose="02020603050405020304" pitchFamily="18" charset="0"/>
                <a:cs typeface="Times New Roman" panose="02020603050405020304" pitchFamily="18" charset="0"/>
              </a:rPr>
              <a:t>? Docker Compose, as explained by Marko (2024), helps utilize composition of containers with automated testing environments, single hosts deployments, and develops environments.</a:t>
            </a:r>
          </a:p>
          <a:p>
            <a:r>
              <a:rPr lang="en-US" sz="1800" b="1" dirty="0">
                <a:latin typeface="Times New Roman" panose="02020603050405020304" pitchFamily="18" charset="0"/>
                <a:cs typeface="Times New Roman" panose="02020603050405020304" pitchFamily="18" charset="0"/>
              </a:rPr>
              <a:t>BENEFITS </a:t>
            </a:r>
            <a:r>
              <a:rPr lang="en-US" sz="1800" dirty="0">
                <a:latin typeface="Times New Roman" panose="02020603050405020304" pitchFamily="18" charset="0"/>
                <a:cs typeface="Times New Roman" panose="02020603050405020304" pitchFamily="18" charset="0"/>
              </a:rPr>
              <a:t>The benefits of using Docker Compose is its fast and straightforward configurations, secure internal communication, portability and CI support, efficient resources, and strong DevOps support (Marko, 2024).</a:t>
            </a:r>
          </a:p>
        </p:txBody>
      </p:sp>
      <p:pic>
        <p:nvPicPr>
          <p:cNvPr id="6" name="Audio 5">
            <a:hlinkClick r:id="" action="ppaction://media"/>
            <a:extLst>
              <a:ext uri="{FF2B5EF4-FFF2-40B4-BE49-F238E27FC236}">
                <a16:creationId xmlns:a16="http://schemas.microsoft.com/office/drawing/2014/main" id="{65E475CD-2E36-6285-4BCC-95EB0A9230E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537783423"/>
      </p:ext>
    </p:extLst>
  </p:cSld>
  <p:clrMapOvr>
    <a:masterClrMapping/>
  </p:clrMapOvr>
  <mc:AlternateContent xmlns:mc="http://schemas.openxmlformats.org/markup-compatibility/2006">
    <mc:Choice xmlns:p14="http://schemas.microsoft.com/office/powerpoint/2010/main" Requires="p14">
      <p:transition spd="med" p14:dur="700" advTm="55421">
        <p:fade/>
      </p:transition>
    </mc:Choice>
    <mc:Fallback>
      <p:transition spd="med" advTm="554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The Serverless Cloud</a:t>
            </a:r>
          </a:p>
        </p:txBody>
      </p:sp>
      <p:sp>
        <p:nvSpPr>
          <p:cNvPr id="7" name="Text Placeholder 6">
            <a:extLst>
              <a:ext uri="{FF2B5EF4-FFF2-40B4-BE49-F238E27FC236}">
                <a16:creationId xmlns:a16="http://schemas.microsoft.com/office/drawing/2014/main" id="{75C5E173-249F-416B-B3E9-1559BEC384DE}"/>
              </a:ext>
            </a:extLst>
          </p:cNvPr>
          <p:cNvSpPr>
            <a:spLocks noGrp="1"/>
          </p:cNvSpPr>
          <p:nvPr>
            <p:ph type="body" idx="1"/>
          </p:nvPr>
        </p:nvSpPr>
        <p:spPr>
          <a:xfrm>
            <a:off x="875422" y="1496603"/>
            <a:ext cx="4040188" cy="479822"/>
          </a:xfrm>
        </p:spPr>
        <p:txBody>
          <a:bodyPr/>
          <a:lstStyle/>
          <a:p>
            <a:pPr algn="l"/>
            <a:r>
              <a:rPr lang="en-US" dirty="0">
                <a:latin typeface="Times New Roman" panose="02020603050405020304" pitchFamily="18" charset="0"/>
                <a:cs typeface="Times New Roman" panose="02020603050405020304" pitchFamily="18" charset="0"/>
              </a:rPr>
              <a:t>Serverless</a:t>
            </a:r>
          </a:p>
        </p:txBody>
      </p:sp>
      <p:sp>
        <p:nvSpPr>
          <p:cNvPr id="6" name="Content Placeholder 5"/>
          <p:cNvSpPr>
            <a:spLocks noGrp="1"/>
          </p:cNvSpPr>
          <p:nvPr>
            <p:ph sz="half" idx="2"/>
          </p:nvPr>
        </p:nvSpPr>
        <p:spPr>
          <a:xfrm>
            <a:off x="525318" y="1976425"/>
            <a:ext cx="5230903" cy="1894536"/>
          </a:xfrm>
        </p:spPr>
        <p:txBody>
          <a:bodyPr>
            <a:normAutofit fontScale="55000" lnSpcReduction="20000"/>
          </a:bodyPr>
          <a:lstStyle/>
          <a:p>
            <a:pPr algn="l" fontAlgn="base"/>
            <a:r>
              <a:rPr lang="en-US" b="1" dirty="0">
                <a:latin typeface="Times New Roman" panose="02020603050405020304" pitchFamily="18" charset="0"/>
                <a:cs typeface="Times New Roman" panose="02020603050405020304" pitchFamily="18" charset="0"/>
              </a:rPr>
              <a:t>What is “serverless”?</a:t>
            </a:r>
            <a:r>
              <a:rPr lang="en-US" dirty="0">
                <a:latin typeface="Times New Roman" panose="02020603050405020304" pitchFamily="18" charset="0"/>
                <a:cs typeface="Times New Roman" panose="02020603050405020304" pitchFamily="18" charset="0"/>
              </a:rPr>
              <a:t> Serverless is when system is saved and loaded from a cloud based location while not having a standard physical local storage. There are many advantages for cloud based servers such as its unlimited storage, cheaper start up and maintenance costs, backup recovery, and easy collaboration for remote work.</a:t>
            </a:r>
          </a:p>
          <a:p>
            <a:pPr algn="l" fontAlgn="base"/>
            <a:r>
              <a:rPr lang="en-US" b="1" dirty="0">
                <a:latin typeface="Times New Roman" panose="02020603050405020304" pitchFamily="18" charset="0"/>
                <a:cs typeface="Times New Roman" panose="02020603050405020304" pitchFamily="18" charset="0"/>
              </a:rPr>
              <a:t>S3 storage</a:t>
            </a:r>
            <a:r>
              <a:rPr lang="en-US" dirty="0">
                <a:latin typeface="Times New Roman" panose="02020603050405020304" pitchFamily="18" charset="0"/>
                <a:cs typeface="Times New Roman" panose="02020603050405020304" pitchFamily="18" charset="0"/>
              </a:rPr>
              <a:t> S3 is a Simple Storage Service from Amazon Service. It have all the scalability, data availability, security, and high performance. Cost for maintenance and start up are low and the storage is unlimited. S3 makes it easy for files to be accessible for server crashes and for compliance check for data protection laws.</a:t>
            </a:r>
            <a:endParaRPr lang="en-US" sz="18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8A797BD6-B4D1-A23C-DA04-2E2B3526A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6221" y="3116452"/>
            <a:ext cx="3257551" cy="179546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1BE12C-AB49-CACC-637A-F806E277AE0C}"/>
              </a:ext>
            </a:extLst>
          </p:cNvPr>
          <p:cNvSpPr txBox="1"/>
          <p:nvPr/>
        </p:nvSpPr>
        <p:spPr>
          <a:xfrm>
            <a:off x="7577528" y="2940479"/>
            <a:ext cx="1436244" cy="800219"/>
          </a:xfrm>
          <a:prstGeom prst="rect">
            <a:avLst/>
          </a:prstGeom>
          <a:noFill/>
        </p:spPr>
        <p:txBody>
          <a:bodyPr wrap="square">
            <a:spAutoFit/>
          </a:bodyPr>
          <a:lstStyle/>
          <a:p>
            <a:pPr rtl="0">
              <a:buNone/>
            </a:pPr>
            <a:r>
              <a:rPr lang="en-US" sz="1000" b="1" i="0" u="none" strike="noStrike">
                <a:solidFill>
                  <a:srgbClr val="695D46"/>
                </a:solidFill>
                <a:effectLst/>
                <a:latin typeface="Open Sans" panose="020B0606030504020204" pitchFamily="34" charset="0"/>
              </a:rPr>
              <a:t>Figure 1</a:t>
            </a:r>
            <a:endParaRPr lang="en-US" sz="1000" b="0">
              <a:effectLst/>
            </a:endParaRPr>
          </a:p>
          <a:p>
            <a:pPr>
              <a:buNone/>
            </a:pPr>
            <a:br>
              <a:rPr lang="en-US"/>
            </a:br>
            <a:endParaRPr lang="en-US" dirty="0"/>
          </a:p>
        </p:txBody>
      </p:sp>
      <p:sp>
        <p:nvSpPr>
          <p:cNvPr id="8" name="TextBox 7">
            <a:extLst>
              <a:ext uri="{FF2B5EF4-FFF2-40B4-BE49-F238E27FC236}">
                <a16:creationId xmlns:a16="http://schemas.microsoft.com/office/drawing/2014/main" id="{3BA7BFF7-1A81-3F42-3236-71342F3E7F72}"/>
              </a:ext>
            </a:extLst>
          </p:cNvPr>
          <p:cNvSpPr txBox="1"/>
          <p:nvPr/>
        </p:nvSpPr>
        <p:spPr>
          <a:xfrm>
            <a:off x="1289155" y="4361462"/>
            <a:ext cx="4586990" cy="1138773"/>
          </a:xfrm>
          <a:prstGeom prst="rect">
            <a:avLst/>
          </a:prstGeom>
          <a:noFill/>
        </p:spPr>
        <p:txBody>
          <a:bodyPr wrap="square">
            <a:spAutoFit/>
          </a:bodyPr>
          <a:lstStyle/>
          <a:p>
            <a:pPr rtl="0">
              <a:buNone/>
            </a:pPr>
            <a:r>
              <a:rPr lang="en-US" sz="800" b="0" i="1" u="none" strike="noStrike" dirty="0">
                <a:solidFill>
                  <a:srgbClr val="565A5C"/>
                </a:solidFill>
                <a:effectLst/>
                <a:latin typeface="Times New Roman" panose="02020603050405020304" pitchFamily="18" charset="0"/>
                <a:cs typeface="Times New Roman" panose="02020603050405020304" pitchFamily="18" charset="0"/>
              </a:rPr>
              <a:t>1</a:t>
            </a:r>
            <a:r>
              <a:rPr lang="en-US" sz="800" b="0" i="0" u="none" strike="noStrike" dirty="0">
                <a:solidFill>
                  <a:srgbClr val="565A5C"/>
                </a:solidFill>
                <a:effectLst/>
                <a:latin typeface="Times New Roman" panose="02020603050405020304" pitchFamily="18" charset="0"/>
                <a:cs typeface="Times New Roman" panose="02020603050405020304" pitchFamily="18" charset="0"/>
              </a:rPr>
              <a:t>  </a:t>
            </a:r>
            <a:r>
              <a:rPr lang="en-US" sz="800" b="0" i="0" u="sng" dirty="0">
                <a:solidFill>
                  <a:srgbClr val="565A5C"/>
                </a:solidFill>
                <a:effectLst/>
                <a:latin typeface="Times New Roman" panose="02020603050405020304" pitchFamily="18" charset="0"/>
                <a:cs typeface="Times New Roman" panose="02020603050405020304" pitchFamily="18" charset="0"/>
              </a:rPr>
              <a:t>Choosing between cloud and local storage</a:t>
            </a:r>
            <a:r>
              <a:rPr lang="en-US" sz="800" b="0" i="0" u="none" strike="noStrike" dirty="0">
                <a:solidFill>
                  <a:srgbClr val="565A5C"/>
                </a:solidFill>
                <a:effectLst/>
                <a:latin typeface="Times New Roman" panose="02020603050405020304" pitchFamily="18" charset="0"/>
                <a:cs typeface="Times New Roman" panose="02020603050405020304" pitchFamily="18" charset="0"/>
              </a:rPr>
              <a:t> (</a:t>
            </a:r>
            <a:r>
              <a:rPr lang="en-US" sz="800" b="0" i="0" u="none" strike="noStrike" dirty="0" err="1">
                <a:solidFill>
                  <a:srgbClr val="565A5C"/>
                </a:solidFill>
                <a:effectLst/>
                <a:latin typeface="Times New Roman" panose="02020603050405020304" pitchFamily="18" charset="0"/>
                <a:cs typeface="Times New Roman" panose="02020603050405020304" pitchFamily="18" charset="0"/>
              </a:rPr>
              <a:t>Jungco</a:t>
            </a:r>
            <a:r>
              <a:rPr lang="en-US" sz="800" b="0" i="0" u="none" strike="noStrike" dirty="0">
                <a:solidFill>
                  <a:srgbClr val="565A5C"/>
                </a:solidFill>
                <a:effectLst/>
                <a:latin typeface="Times New Roman" panose="02020603050405020304" pitchFamily="18" charset="0"/>
                <a:cs typeface="Times New Roman" panose="02020603050405020304" pitchFamily="18" charset="0"/>
              </a:rPr>
              <a:t>) is a chart comparison of Cloud storage versus Local storage. </a:t>
            </a:r>
            <a:r>
              <a:rPr lang="en-US" sz="800" b="0" i="0" u="none" strike="noStrike" dirty="0" err="1">
                <a:solidFill>
                  <a:srgbClr val="565A5C"/>
                </a:solidFill>
                <a:effectLst/>
                <a:latin typeface="Times New Roman" panose="02020603050405020304" pitchFamily="18" charset="0"/>
                <a:cs typeface="Times New Roman" panose="02020603050405020304" pitchFamily="18" charset="0"/>
              </a:rPr>
              <a:t>Jungco</a:t>
            </a:r>
            <a:r>
              <a:rPr lang="en-US" sz="800" b="0" i="0" u="none" strike="noStrike" dirty="0">
                <a:solidFill>
                  <a:srgbClr val="565A5C"/>
                </a:solidFill>
                <a:effectLst/>
                <a:latin typeface="Times New Roman" panose="02020603050405020304" pitchFamily="18" charset="0"/>
                <a:cs typeface="Times New Roman" panose="02020603050405020304" pitchFamily="18" charset="0"/>
              </a:rPr>
              <a:t>, Kezia. (February 15, 2023, Updated February 25, 2025). </a:t>
            </a:r>
            <a:r>
              <a:rPr lang="en-US" sz="800" b="0" i="1" u="none" strike="noStrike" dirty="0">
                <a:solidFill>
                  <a:srgbClr val="565A5C"/>
                </a:solidFill>
                <a:effectLst/>
                <a:latin typeface="Times New Roman" panose="02020603050405020304" pitchFamily="18" charset="0"/>
                <a:cs typeface="Times New Roman" panose="02020603050405020304" pitchFamily="18" charset="0"/>
              </a:rPr>
              <a:t>Cloud Storage vs. Local Storage</a:t>
            </a:r>
            <a:r>
              <a:rPr lang="en-US" sz="800" b="0" i="0" u="none" strike="noStrike" dirty="0">
                <a:solidFill>
                  <a:srgbClr val="565A5C"/>
                </a:solidFill>
                <a:effectLst/>
                <a:latin typeface="Times New Roman" panose="02020603050405020304" pitchFamily="18" charset="0"/>
                <a:cs typeface="Times New Roman" panose="02020603050405020304" pitchFamily="18" charset="0"/>
              </a:rPr>
              <a:t>. TA Technology Advice Blog. </a:t>
            </a:r>
            <a:r>
              <a:rPr lang="en-US" sz="800" b="0" i="0" u="none" strike="noStrike" dirty="0">
                <a:solidFill>
                  <a:srgbClr val="FF9800"/>
                </a:solidFill>
                <a:effectLst/>
                <a:latin typeface="Times New Roman" panose="02020603050405020304" pitchFamily="18" charset="0"/>
                <a:cs typeface="Times New Roman" panose="02020603050405020304" pitchFamily="18" charset="0"/>
                <a:hlinkClick r:id="rId5"/>
              </a:rPr>
              <a:t>https://technologyadvice.com/blog/information-technology/cloud-storage-vs-local-storage/</a:t>
            </a:r>
            <a:endParaRPr lang="en-US" sz="800" b="0" dirty="0">
              <a:effectLst/>
              <a:latin typeface="Times New Roman" panose="02020603050405020304" pitchFamily="18" charset="0"/>
              <a:cs typeface="Times New Roman" panose="02020603050405020304" pitchFamily="18" charset="0"/>
            </a:endParaRPr>
          </a:p>
          <a:p>
            <a:pPr>
              <a:buNone/>
            </a:pPr>
            <a:br>
              <a:rPr lang="en-US" dirty="0"/>
            </a:br>
            <a:endParaRPr lang="en-US" dirty="0"/>
          </a:p>
        </p:txBody>
      </p:sp>
      <p:pic>
        <p:nvPicPr>
          <p:cNvPr id="2052" name="Picture 4">
            <a:extLst>
              <a:ext uri="{FF2B5EF4-FFF2-40B4-BE49-F238E27FC236}">
                <a16:creationId xmlns:a16="http://schemas.microsoft.com/office/drawing/2014/main" id="{05220BC1-E284-F1FE-B14C-E4778C8538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238230" y="4033117"/>
            <a:ext cx="734502" cy="87879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E209C3F9-8CA9-CA85-58E0-877CDFB755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mc:Choice xmlns:p14="http://schemas.microsoft.com/office/powerpoint/2010/main" Requires="p14">
      <p:transition spd="med" p14:dur="700" advTm="75356">
        <p:fade/>
      </p:transition>
    </mc:Choice>
    <mc:Fallback>
      <p:transition spd="med" advTm="753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The Serverless Cloud</a:t>
            </a:r>
          </a:p>
        </p:txBody>
      </p:sp>
      <p:sp>
        <p:nvSpPr>
          <p:cNvPr id="7" name="Text Placeholder 6"/>
          <p:cNvSpPr>
            <a:spLocks noGrp="1"/>
          </p:cNvSpPr>
          <p:nvPr>
            <p:ph type="body" idx="1"/>
          </p:nvPr>
        </p:nvSpPr>
        <p:spPr>
          <a:xfrm>
            <a:off x="442191" y="1592714"/>
            <a:ext cx="2786743" cy="479822"/>
          </a:xfrm>
        </p:spPr>
        <p:txBody>
          <a:bodyPr>
            <a:normAutofit/>
          </a:bodyPr>
          <a:lstStyle/>
          <a:p>
            <a:r>
              <a:rPr lang="en-US" dirty="0">
                <a:latin typeface="Times New Roman" panose="02020603050405020304" pitchFamily="18" charset="0"/>
                <a:cs typeface="Times New Roman" panose="02020603050405020304" pitchFamily="18" charset="0"/>
              </a:rPr>
              <a:t>API &amp; Lambda</a:t>
            </a:r>
          </a:p>
        </p:txBody>
      </p:sp>
      <p:sp>
        <p:nvSpPr>
          <p:cNvPr id="8" name="Content Placeholder 7"/>
          <p:cNvSpPr>
            <a:spLocks noGrp="1"/>
          </p:cNvSpPr>
          <p:nvPr>
            <p:ph sz="half" idx="2"/>
          </p:nvPr>
        </p:nvSpPr>
        <p:spPr>
          <a:xfrm>
            <a:off x="525318" y="2002550"/>
            <a:ext cx="6643578" cy="1774793"/>
          </a:xfrm>
        </p:spPr>
        <p:txBody>
          <a:bodyPr>
            <a:normAutofit fontScale="47500" lnSpcReduction="20000"/>
          </a:bodyPr>
          <a:lstStyle/>
          <a:p>
            <a:pPr algn="l" fontAlgn="base"/>
            <a:r>
              <a:rPr lang="en-US" b="1" dirty="0">
                <a:latin typeface="Times New Roman" panose="02020603050405020304" pitchFamily="18" charset="0"/>
                <a:cs typeface="Times New Roman" panose="02020603050405020304" pitchFamily="18" charset="0"/>
              </a:rPr>
              <a:t>Lambda API</a:t>
            </a:r>
            <a:r>
              <a:rPr lang="en-US" dirty="0">
                <a:latin typeface="Times New Roman" panose="02020603050405020304" pitchFamily="18" charset="0"/>
                <a:cs typeface="Times New Roman" panose="02020603050405020304" pitchFamily="18" charset="0"/>
              </a:rPr>
              <a:t> logic a serverless model that charges per execution and memory. Scripts logic for Lambda include Python, </a:t>
            </a:r>
            <a:r>
              <a:rPr lang="en-US" u="sng" dirty="0">
                <a:latin typeface="Times New Roman" panose="02020603050405020304" pitchFamily="18" charset="0"/>
                <a:cs typeface="Times New Roman" panose="02020603050405020304" pitchFamily="18" charset="0"/>
                <a:hlinkClick r:id="rId4"/>
              </a:rPr>
              <a:t>Node.js</a:t>
            </a:r>
            <a:r>
              <a:rPr lang="en-US" dirty="0">
                <a:latin typeface="Times New Roman" panose="02020603050405020304" pitchFamily="18" charset="0"/>
                <a:cs typeface="Times New Roman" panose="02020603050405020304" pitchFamily="18" charset="0"/>
              </a:rPr>
              <a:t>, C#, Java, Go, or Ruby. </a:t>
            </a:r>
            <a:r>
              <a:rPr lang="en-US" sz="2800" dirty="0">
                <a:latin typeface="Times New Roman" panose="02020603050405020304" pitchFamily="18" charset="0"/>
                <a:cs typeface="Times New Roman" panose="02020603050405020304" pitchFamily="18" charset="0"/>
              </a:rPr>
              <a:t>AWS Lambda functions are straightforward, easy, quick, easy to security features to and can handle amounts of traffic requests.</a:t>
            </a:r>
            <a:endParaRPr lang="en-US" dirty="0">
              <a:latin typeface="Times New Roman" panose="02020603050405020304" pitchFamily="18" charset="0"/>
              <a:cs typeface="Times New Roman" panose="02020603050405020304" pitchFamily="18" charset="0"/>
            </a:endParaRPr>
          </a:p>
          <a:p>
            <a:pPr algn="l" fontAlgn="base"/>
            <a:r>
              <a:rPr lang="en-US" b="1" dirty="0">
                <a:latin typeface="Times New Roman" panose="02020603050405020304" pitchFamily="18" charset="0"/>
                <a:cs typeface="Times New Roman" panose="02020603050405020304" pitchFamily="18" charset="0"/>
              </a:rPr>
              <a:t>The steps</a:t>
            </a:r>
            <a:r>
              <a:rPr lang="en-US" dirty="0">
                <a:latin typeface="Times New Roman" panose="02020603050405020304" pitchFamily="18" charset="0"/>
                <a:cs typeface="Times New Roman" panose="02020603050405020304" pitchFamily="18" charset="0"/>
              </a:rPr>
              <a:t> need to create a Lambda function are:</a:t>
            </a:r>
          </a:p>
          <a:p>
            <a:pPr lvl="1" algn="l" fontAlgn="base"/>
            <a:r>
              <a:rPr lang="en-US" dirty="0">
                <a:latin typeface="Times New Roman" panose="02020603050405020304" pitchFamily="18" charset="0"/>
                <a:cs typeface="Times New Roman" panose="02020603050405020304" pitchFamily="18" charset="0"/>
              </a:rPr>
              <a:t>Click </a:t>
            </a:r>
            <a:r>
              <a:rPr lang="en-US" i="1" dirty="0">
                <a:latin typeface="Times New Roman" panose="02020603050405020304" pitchFamily="18" charset="0"/>
                <a:cs typeface="Times New Roman" panose="02020603050405020304" pitchFamily="18" charset="0"/>
              </a:rPr>
              <a:t>Create Function</a:t>
            </a:r>
            <a:endParaRPr lang="en-US" dirty="0">
              <a:latin typeface="Times New Roman" panose="02020603050405020304" pitchFamily="18" charset="0"/>
              <a:cs typeface="Times New Roman" panose="02020603050405020304" pitchFamily="18" charset="0"/>
            </a:endParaRPr>
          </a:p>
          <a:p>
            <a:pPr lvl="1" algn="l" fontAlgn="base"/>
            <a:r>
              <a:rPr lang="en-US" dirty="0">
                <a:latin typeface="Times New Roman" panose="02020603050405020304" pitchFamily="18" charset="0"/>
                <a:cs typeface="Times New Roman" panose="02020603050405020304" pitchFamily="18" charset="0"/>
              </a:rPr>
              <a:t>Choose “</a:t>
            </a:r>
            <a:r>
              <a:rPr lang="en-US" i="1" dirty="0">
                <a:latin typeface="Times New Roman" panose="02020603050405020304" pitchFamily="18" charset="0"/>
                <a:cs typeface="Times New Roman" panose="02020603050405020304" pitchFamily="18" charset="0"/>
              </a:rPr>
              <a:t>Author from Scratch</a:t>
            </a:r>
            <a:r>
              <a:rPr lang="en-US" dirty="0">
                <a:latin typeface="Times New Roman" panose="02020603050405020304" pitchFamily="18" charset="0"/>
                <a:cs typeface="Times New Roman" panose="02020603050405020304" pitchFamily="18" charset="0"/>
              </a:rPr>
              <a:t>”</a:t>
            </a:r>
          </a:p>
          <a:p>
            <a:pPr lvl="1" algn="l" fontAlgn="base"/>
            <a:r>
              <a:rPr lang="en-US" dirty="0">
                <a:latin typeface="Times New Roman" panose="02020603050405020304" pitchFamily="18" charset="0"/>
                <a:cs typeface="Times New Roman" panose="02020603050405020304" pitchFamily="18" charset="0"/>
              </a:rPr>
              <a:t>Give the function a name</a:t>
            </a:r>
          </a:p>
          <a:p>
            <a:pPr lvl="1" algn="l" fontAlgn="base"/>
            <a:r>
              <a:rPr lang="en-US" dirty="0">
                <a:latin typeface="Times New Roman" panose="02020603050405020304" pitchFamily="18" charset="0"/>
                <a:cs typeface="Times New Roman" panose="02020603050405020304" pitchFamily="18" charset="0"/>
              </a:rPr>
              <a:t>Select a run time</a:t>
            </a:r>
          </a:p>
          <a:p>
            <a:pPr lvl="1" algn="l" fontAlgn="base"/>
            <a:r>
              <a:rPr lang="en-US" dirty="0">
                <a:latin typeface="Times New Roman" panose="02020603050405020304" pitchFamily="18" charset="0"/>
                <a:cs typeface="Times New Roman" panose="02020603050405020304" pitchFamily="18" charset="0"/>
              </a:rPr>
              <a:t>Click on the </a:t>
            </a:r>
            <a:r>
              <a:rPr lang="en-US" i="1" dirty="0">
                <a:latin typeface="Times New Roman" panose="02020603050405020304" pitchFamily="18" charset="0"/>
                <a:cs typeface="Times New Roman" panose="02020603050405020304" pitchFamily="18" charset="0"/>
              </a:rPr>
              <a:t>Create Function</a:t>
            </a:r>
            <a:r>
              <a:rPr lang="en-US" dirty="0">
                <a:latin typeface="Times New Roman" panose="02020603050405020304" pitchFamily="18" charset="0"/>
                <a:cs typeface="Times New Roman" panose="02020603050405020304" pitchFamily="18" charset="0"/>
              </a:rPr>
              <a:t> </a:t>
            </a:r>
          </a:p>
          <a:p>
            <a:pPr algn="l" fontAlgn="base"/>
            <a:r>
              <a:rPr lang="en-US" dirty="0">
                <a:latin typeface="Times New Roman" panose="02020603050405020304" pitchFamily="18" charset="0"/>
                <a:cs typeface="Times New Roman" panose="02020603050405020304" pitchFamily="18" charset="0"/>
              </a:rPr>
              <a:t>Next add the code and test. </a:t>
            </a:r>
          </a:p>
        </p:txBody>
      </p:sp>
      <p:pic>
        <p:nvPicPr>
          <p:cNvPr id="3074" name="Picture 2">
            <a:extLst>
              <a:ext uri="{FF2B5EF4-FFF2-40B4-BE49-F238E27FC236}">
                <a16:creationId xmlns:a16="http://schemas.microsoft.com/office/drawing/2014/main" id="{33ED2A79-F10A-BEA6-07DA-7EBBDE8622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0429" y="2696300"/>
            <a:ext cx="5358699" cy="216208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6A27360-A474-AE11-943C-94801286188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289" y="4373805"/>
            <a:ext cx="532802" cy="55704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DE1478D3-2828-62C1-CE36-083CCA0C3B0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53563915"/>
      </p:ext>
    </p:extLst>
  </p:cSld>
  <p:clrMapOvr>
    <a:masterClrMapping/>
  </p:clrMapOvr>
  <mc:AlternateContent xmlns:mc="http://schemas.openxmlformats.org/markup-compatibility/2006">
    <mc:Choice xmlns:p14="http://schemas.microsoft.com/office/powerpoint/2010/main" Requires="p14">
      <p:transition spd="med" p14:dur="700" advTm="44552">
        <p:fade/>
      </p:transition>
    </mc:Choice>
    <mc:Fallback>
      <p:transition spd="med" advTm="445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The Serverless Cloud</a:t>
            </a:r>
          </a:p>
        </p:txBody>
      </p:sp>
      <p:sp>
        <p:nvSpPr>
          <p:cNvPr id="9" name="Text Placeholder 4">
            <a:extLst>
              <a:ext uri="{FF2B5EF4-FFF2-40B4-BE49-F238E27FC236}">
                <a16:creationId xmlns:a16="http://schemas.microsoft.com/office/drawing/2014/main" id="{36210530-5CE0-F74C-A0F3-72C9EFE756BD}"/>
              </a:ext>
            </a:extLst>
          </p:cNvPr>
          <p:cNvSpPr txBox="1">
            <a:spLocks/>
          </p:cNvSpPr>
          <p:nvPr/>
        </p:nvSpPr>
        <p:spPr>
          <a:xfrm>
            <a:off x="263039" y="1550652"/>
            <a:ext cx="5170895" cy="479822"/>
          </a:xfrm>
          <a:prstGeom prst="rect">
            <a:avLst/>
          </a:prstGeom>
        </p:spPr>
        <p:txBody>
          <a:bodyPr vert="horz" lIns="91440" tIns="45720" rIns="91440" bIns="45720" rtlCol="0" anchor="b">
            <a:normAutofit fontScale="25000" lnSpcReduction="20000"/>
          </a:bodyPr>
          <a:lstStyle>
            <a:lvl1pPr marL="0" indent="0" algn="ctr" defTabSz="914400" rtl="0" eaLnBrk="1" latinLnBrk="0" hangingPunct="1">
              <a:spcBef>
                <a:spcPct val="20000"/>
              </a:spcBef>
              <a:buFont typeface="Arial" pitchFamily="34" charset="0"/>
              <a:buNone/>
              <a:defRPr sz="2400" b="1" kern="1200">
                <a:solidFill>
                  <a:srgbClr val="002060"/>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7400" dirty="0">
                <a:latin typeface="Times New Roman" panose="02020603050405020304" pitchFamily="18" charset="0"/>
                <a:cs typeface="Times New Roman" panose="02020603050405020304" pitchFamily="18" charset="0"/>
              </a:rPr>
              <a:t>Differences between MongoDB and DynamoDB</a:t>
            </a:r>
            <a:endParaRPr lang="en-US" sz="7400" b="0" dirty="0">
              <a:latin typeface="Times New Roman" panose="02020603050405020304" pitchFamily="18" charset="0"/>
              <a:cs typeface="Times New Roman" panose="02020603050405020304" pitchFamily="18" charset="0"/>
            </a:endParaRPr>
          </a:p>
          <a:p>
            <a:br>
              <a:rPr lang="en-US" dirty="0"/>
            </a:br>
            <a:endParaRPr lang="en-US" dirty="0"/>
          </a:p>
        </p:txBody>
      </p:sp>
      <p:sp>
        <p:nvSpPr>
          <p:cNvPr id="10" name="Content Placeholder 5">
            <a:extLst>
              <a:ext uri="{FF2B5EF4-FFF2-40B4-BE49-F238E27FC236}">
                <a16:creationId xmlns:a16="http://schemas.microsoft.com/office/drawing/2014/main" id="{44874B83-EADC-3044-85A5-11893100D0C6}"/>
              </a:ext>
            </a:extLst>
          </p:cNvPr>
          <p:cNvSpPr txBox="1">
            <a:spLocks/>
          </p:cNvSpPr>
          <p:nvPr/>
        </p:nvSpPr>
        <p:spPr>
          <a:xfrm>
            <a:off x="422365" y="2030474"/>
            <a:ext cx="7911143" cy="2062555"/>
          </a:xfrm>
          <a:prstGeom prst="rect">
            <a:avLst/>
          </a:prstGeom>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l" fontAlgn="base"/>
            <a:r>
              <a:rPr lang="en-US" sz="1200" b="1" dirty="0">
                <a:latin typeface="Times New Roman" panose="02020603050405020304" pitchFamily="18" charset="0"/>
                <a:cs typeface="Times New Roman" panose="02020603050405020304" pitchFamily="18" charset="0"/>
              </a:rPr>
              <a:t>QUERES.</a:t>
            </a:r>
            <a:r>
              <a:rPr lang="en-US" sz="1200" dirty="0">
                <a:latin typeface="Times New Roman" panose="02020603050405020304" pitchFamily="18" charset="0"/>
                <a:cs typeface="Times New Roman" panose="02020603050405020304" pitchFamily="18" charset="0"/>
              </a:rPr>
              <a:t> The queries within a DynamoDB designed as key-valued items, giving each item within the database a primary key. MongoDB stores its data in documents.</a:t>
            </a:r>
          </a:p>
          <a:p>
            <a:pPr algn="l" fontAlgn="base"/>
            <a:r>
              <a:rPr lang="en-US" sz="1200" b="1" dirty="0">
                <a:latin typeface="Times New Roman" panose="02020603050405020304" pitchFamily="18" charset="0"/>
                <a:cs typeface="Times New Roman" panose="02020603050405020304" pitchFamily="18" charset="0"/>
              </a:rPr>
              <a:t>SCRIPTS</a:t>
            </a:r>
            <a:r>
              <a:rPr lang="en-US" sz="1200" dirty="0">
                <a:latin typeface="Times New Roman" panose="02020603050405020304" pitchFamily="18" charset="0"/>
                <a:cs typeface="Times New Roman" panose="02020603050405020304" pitchFamily="18" charset="0"/>
              </a:rPr>
              <a:t> </a:t>
            </a:r>
          </a:p>
          <a:p>
            <a:pPr algn="l" fontAlgn="base"/>
            <a:r>
              <a:rPr lang="en-US" sz="1200" b="1" dirty="0">
                <a:latin typeface="Times New Roman" panose="02020603050405020304" pitchFamily="18" charset="0"/>
                <a:cs typeface="Times New Roman" panose="02020603050405020304" pitchFamily="18" charset="0"/>
              </a:rPr>
              <a:t>MongoDB</a:t>
            </a:r>
            <a:r>
              <a:rPr lang="en-US" sz="1200" dirty="0">
                <a:latin typeface="Times New Roman" panose="02020603050405020304" pitchFamily="18" charset="0"/>
                <a:cs typeface="Times New Roman" panose="02020603050405020304" pitchFamily="18" charset="0"/>
              </a:rPr>
              <a:t> has JavaScript-based Scripts that are executed through MongoDB. These Scripts can handle more complex queries. </a:t>
            </a:r>
          </a:p>
          <a:p>
            <a:pPr algn="l"/>
            <a:r>
              <a:rPr lang="en-US" sz="1200" b="1" dirty="0">
                <a:latin typeface="Times New Roman" panose="02020603050405020304" pitchFamily="18" charset="0"/>
                <a:cs typeface="Times New Roman" panose="02020603050405020304" pitchFamily="18" charset="0"/>
              </a:rPr>
              <a:t>DynamoDB</a:t>
            </a:r>
            <a:r>
              <a:rPr lang="en-US" sz="1200" dirty="0">
                <a:latin typeface="Times New Roman" panose="02020603050405020304" pitchFamily="18" charset="0"/>
                <a:cs typeface="Times New Roman" panose="02020603050405020304" pitchFamily="18" charset="0"/>
              </a:rPr>
              <a:t> can be used with multiple data types and interacts with AWS CLI. It may not be able to handle as complex queries. However, AWS makes up for it by handling all security, upgrades, server management, and high availability.</a:t>
            </a:r>
          </a:p>
        </p:txBody>
      </p:sp>
      <p:pic>
        <p:nvPicPr>
          <p:cNvPr id="3" name="Audio 2">
            <a:hlinkClick r:id="" action="ppaction://media"/>
            <a:extLst>
              <a:ext uri="{FF2B5EF4-FFF2-40B4-BE49-F238E27FC236}">
                <a16:creationId xmlns:a16="http://schemas.microsoft.com/office/drawing/2014/main" id="{D22EA075-C773-3877-E466-EFE53ADB714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5968559"/>
      </p:ext>
    </p:extLst>
  </p:cSld>
  <p:clrMapOvr>
    <a:masterClrMapping/>
  </p:clrMapOvr>
  <mc:AlternateContent xmlns:mc="http://schemas.openxmlformats.org/markup-compatibility/2006">
    <mc:Choice xmlns:p14="http://schemas.microsoft.com/office/powerpoint/2010/main" Requires="p14">
      <p:transition spd="med" p14:dur="700" advTm="51042">
        <p:fade/>
      </p:transition>
    </mc:Choice>
    <mc:Fallback>
      <p:transition spd="med" advTm="510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latin typeface="Times New Roman" panose="02020603050405020304" pitchFamily="18" charset="0"/>
                <a:cs typeface="Times New Roman" panose="02020603050405020304" pitchFamily="18" charset="0"/>
              </a:rPr>
              <a:t>Cloud-Based </a:t>
            </a:r>
            <a:br>
              <a:rPr lang="en-US" dirty="0">
                <a:solidFill>
                  <a:schemeClr val="tx1"/>
                </a:solidFill>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Development Principles</a:t>
            </a:r>
          </a:p>
        </p:txBody>
      </p:sp>
      <p:sp>
        <p:nvSpPr>
          <p:cNvPr id="3" name="Content Placeholder 2"/>
          <p:cNvSpPr>
            <a:spLocks noGrp="1"/>
          </p:cNvSpPr>
          <p:nvPr>
            <p:ph idx="1"/>
          </p:nvPr>
        </p:nvSpPr>
        <p:spPr/>
        <p:txBody>
          <a:bodyPr>
            <a:normAutofit/>
          </a:bodyPr>
          <a:lstStyle/>
          <a:p>
            <a:pPr fontAlgn="base"/>
            <a:r>
              <a:rPr lang="en-US" sz="1300" b="1" dirty="0">
                <a:latin typeface="Times New Roman" panose="02020603050405020304" pitchFamily="18" charset="0"/>
                <a:cs typeface="Times New Roman" panose="02020603050405020304" pitchFamily="18" charset="0"/>
              </a:rPr>
              <a:t>ELASTICITY</a:t>
            </a:r>
            <a:r>
              <a:rPr lang="en-US" sz="1300" dirty="0">
                <a:latin typeface="Times New Roman" panose="02020603050405020304" pitchFamily="18" charset="0"/>
                <a:cs typeface="Times New Roman" panose="02020603050405020304" pitchFamily="18" charset="0"/>
              </a:rPr>
              <a:t>. Elasticity with cloud-based development is great for development teams. This auto adjust of resources helps with real time based workload demands.</a:t>
            </a:r>
          </a:p>
          <a:p>
            <a:r>
              <a:rPr lang="en-US" sz="1300" b="1" dirty="0">
                <a:latin typeface="Times New Roman" panose="02020603050405020304" pitchFamily="18" charset="0"/>
                <a:cs typeface="Times New Roman" panose="02020603050405020304" pitchFamily="18" charset="0"/>
              </a:rPr>
              <a:t>Pay-for-Use Model</a:t>
            </a:r>
            <a:r>
              <a:rPr lang="en-US" sz="1300" dirty="0">
                <a:latin typeface="Times New Roman" panose="02020603050405020304" pitchFamily="18" charset="0"/>
                <a:cs typeface="Times New Roman" panose="02020603050405020304" pitchFamily="18" charset="0"/>
              </a:rPr>
              <a:t>. This model allows companies to pay for the data used only instead of a monthly fee. This saves cost for unused resources during low use times and creates a simple understanding of the billing cost.</a:t>
            </a:r>
          </a:p>
          <a:p>
            <a:endParaRPr lang="en-US" dirty="0"/>
          </a:p>
          <a:p>
            <a:endParaRPr lang="en-US" dirty="0"/>
          </a:p>
        </p:txBody>
      </p:sp>
      <p:pic>
        <p:nvPicPr>
          <p:cNvPr id="5" name="Picture 4" descr="Capacity vs Usage (Traditional Data Center) graph. The X axis is &quot;Time&quot; and the Y axis is &quot;Computer Power&quot;. A blue line representing &quot;Planned Capacity&quot; goes up at regular intervals. A red line representing &quot;Actual Usage&quot; is more smooth. A dip in Actual Usage is labeled &quot;waste&quot;. A plateau in &quot;Planned Capacity&quot; is labeled &quot;Customer dissatisfaction&quot;. ">
            <a:extLst>
              <a:ext uri="{FF2B5EF4-FFF2-40B4-BE49-F238E27FC236}">
                <a16:creationId xmlns:a16="http://schemas.microsoft.com/office/drawing/2014/main" id="{42F5C989-4359-F443-9F01-2743C38817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4657" y="2571750"/>
            <a:ext cx="3063471" cy="2297603"/>
          </a:xfrm>
          <a:prstGeom prst="rect">
            <a:avLst/>
          </a:prstGeom>
          <a:ln>
            <a:solidFill>
              <a:schemeClr val="accent1"/>
            </a:solidFill>
          </a:ln>
        </p:spPr>
      </p:pic>
      <p:pic>
        <p:nvPicPr>
          <p:cNvPr id="4098" name="Picture 2">
            <a:extLst>
              <a:ext uri="{FF2B5EF4-FFF2-40B4-BE49-F238E27FC236}">
                <a16:creationId xmlns:a16="http://schemas.microsoft.com/office/drawing/2014/main" id="{72B34F70-4654-8522-FDA6-8AA55252F9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505" y="2621559"/>
            <a:ext cx="3995987" cy="22976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B2499A-4E57-636A-3A49-F94471A35FAC}"/>
              </a:ext>
            </a:extLst>
          </p:cNvPr>
          <p:cNvSpPr txBox="1"/>
          <p:nvPr/>
        </p:nvSpPr>
        <p:spPr>
          <a:xfrm>
            <a:off x="4150492" y="3595724"/>
            <a:ext cx="1289027" cy="1323439"/>
          </a:xfrm>
          <a:prstGeom prst="rect">
            <a:avLst/>
          </a:prstGeom>
          <a:noFill/>
        </p:spPr>
        <p:txBody>
          <a:bodyPr wrap="square">
            <a:spAutoFit/>
          </a:bodyPr>
          <a:lstStyle/>
          <a:p>
            <a:r>
              <a:rPr lang="en-US" sz="800" dirty="0" err="1">
                <a:latin typeface="Times New Roman" panose="02020603050405020304" pitchFamily="18" charset="0"/>
                <a:cs typeface="Times New Roman" panose="02020603050405020304" pitchFamily="18" charset="0"/>
              </a:rPr>
              <a:t>Kovvuru</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ismail</a:t>
            </a:r>
            <a:r>
              <a:rPr lang="en-US" sz="800" dirty="0">
                <a:latin typeface="Times New Roman" panose="02020603050405020304" pitchFamily="18" charset="0"/>
                <a:cs typeface="Times New Roman" panose="02020603050405020304" pitchFamily="18" charset="0"/>
              </a:rPr>
              <a:t>. (2025) Cloud Computing Service Mobile [image model] Medium. </a:t>
            </a:r>
            <a:r>
              <a:rPr lang="en-US" sz="800" u="sng" dirty="0">
                <a:latin typeface="Times New Roman" panose="02020603050405020304" pitchFamily="18" charset="0"/>
                <a:cs typeface="Times New Roman" panose="02020603050405020304" pitchFamily="18" charset="0"/>
                <a:hlinkClick r:id="rId7"/>
              </a:rPr>
              <a:t>https://medium.com/@ismailkovvuru/elasticity-scalability-high-availability-in-aws-cloud-architecture-22dce7301271</a:t>
            </a:r>
            <a:r>
              <a:rPr lang="en-US" sz="8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EEFC1D56-1128-74BF-970D-61780BF74609}"/>
              </a:ext>
            </a:extLst>
          </p:cNvPr>
          <p:cNvSpPr txBox="1"/>
          <p:nvPr/>
        </p:nvSpPr>
        <p:spPr>
          <a:xfrm>
            <a:off x="154505" y="2406115"/>
            <a:ext cx="4586990" cy="215444"/>
          </a:xfrm>
          <a:prstGeom prst="rect">
            <a:avLst/>
          </a:prstGeom>
          <a:noFill/>
        </p:spPr>
        <p:txBody>
          <a:bodyPr wrap="square">
            <a:spAutoFit/>
          </a:bodyPr>
          <a:lstStyle/>
          <a:p>
            <a:r>
              <a:rPr lang="en-US" sz="800" b="1" i="0" u="none" strike="noStrike" dirty="0">
                <a:solidFill>
                  <a:schemeClr val="accent1"/>
                </a:solidFill>
                <a:effectLst/>
                <a:latin typeface="Times New Roman" panose="02020603050405020304" pitchFamily="18" charset="0"/>
                <a:cs typeface="Times New Roman" panose="02020603050405020304" pitchFamily="18" charset="0"/>
              </a:rPr>
              <a:t>Cloud Computing service Mobile</a:t>
            </a:r>
            <a:endParaRPr lang="en-US" sz="800" dirty="0">
              <a:solidFill>
                <a:schemeClr val="accent1"/>
              </a:solidFill>
              <a:latin typeface="Times New Roman" panose="02020603050405020304" pitchFamily="18" charset="0"/>
              <a:cs typeface="Times New Roman" panose="02020603050405020304" pitchFamily="18" charset="0"/>
            </a:endParaRPr>
          </a:p>
        </p:txBody>
      </p:sp>
      <p:pic>
        <p:nvPicPr>
          <p:cNvPr id="10" name="Audio 9">
            <a:hlinkClick r:id="" action="ppaction://media"/>
            <a:extLst>
              <a:ext uri="{FF2B5EF4-FFF2-40B4-BE49-F238E27FC236}">
                <a16:creationId xmlns:a16="http://schemas.microsoft.com/office/drawing/2014/main" id="{DCB39831-FBD1-5A74-6D1D-BC985CAEEDDC}"/>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26748915"/>
      </p:ext>
    </p:extLst>
  </p:cSld>
  <p:clrMapOvr>
    <a:masterClrMapping/>
  </p:clrMapOvr>
  <mc:AlternateContent xmlns:mc="http://schemas.openxmlformats.org/markup-compatibility/2006">
    <mc:Choice xmlns:p14="http://schemas.microsoft.com/office/powerpoint/2010/main" Requires="p14">
      <p:transition spd="med" p14:dur="700" advTm="43747">
        <p:fade/>
      </p:transition>
    </mc:Choice>
    <mc:Fallback>
      <p:transition spd="med" advTm="437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Securing Your Cloud App</a:t>
            </a:r>
          </a:p>
        </p:txBody>
      </p:sp>
      <p:sp>
        <p:nvSpPr>
          <p:cNvPr id="5" name="Text Placeholder 4"/>
          <p:cNvSpPr>
            <a:spLocks noGrp="1"/>
          </p:cNvSpPr>
          <p:nvPr>
            <p:ph type="body" idx="1"/>
          </p:nvPr>
        </p:nvSpPr>
        <p:spPr>
          <a:xfrm>
            <a:off x="334573" y="1350342"/>
            <a:ext cx="2351700" cy="479822"/>
          </a:xfrm>
        </p:spPr>
        <p:txBody>
          <a:bodyPr>
            <a:normAutofit/>
          </a:bodyPr>
          <a:lstStyle/>
          <a:p>
            <a:r>
              <a:rPr lang="en-US" sz="1400" dirty="0">
                <a:latin typeface="Times New Roman" panose="02020603050405020304" pitchFamily="18" charset="0"/>
                <a:cs typeface="Times New Roman" panose="02020603050405020304" pitchFamily="18" charset="0"/>
              </a:rPr>
              <a:t>IAM roles and policies.</a:t>
            </a:r>
          </a:p>
        </p:txBody>
      </p:sp>
      <p:sp>
        <p:nvSpPr>
          <p:cNvPr id="6" name="Content Placeholder 5"/>
          <p:cNvSpPr>
            <a:spLocks noGrp="1"/>
          </p:cNvSpPr>
          <p:nvPr>
            <p:ph sz="half" idx="2"/>
          </p:nvPr>
        </p:nvSpPr>
        <p:spPr>
          <a:xfrm>
            <a:off x="274614" y="1830164"/>
            <a:ext cx="5301728" cy="1894536"/>
          </a:xfrm>
        </p:spPr>
        <p:txBody>
          <a:bodyPr>
            <a:normAutofit/>
          </a:bodyPr>
          <a:lstStyle/>
          <a:p>
            <a:pPr algn="l" fontAlgn="base"/>
            <a:r>
              <a:rPr lang="en-US" sz="1500" dirty="0">
                <a:latin typeface="Times New Roman" panose="02020603050405020304" pitchFamily="18" charset="0"/>
                <a:cs typeface="Times New Roman" panose="02020603050405020304" pitchFamily="18" charset="0"/>
              </a:rPr>
              <a:t>IAM. AWS Identity and Access Management is a control access feature with AWS.</a:t>
            </a:r>
          </a:p>
          <a:p>
            <a:pPr algn="l" fontAlgn="base"/>
            <a:r>
              <a:rPr lang="en-US" sz="1500" dirty="0">
                <a:latin typeface="Times New Roman" panose="02020603050405020304" pitchFamily="18" charset="0"/>
                <a:cs typeface="Times New Roman" panose="02020603050405020304" pitchFamily="18" charset="0"/>
              </a:rPr>
              <a:t>IAM role is an identity permission that gives access to a user.</a:t>
            </a:r>
          </a:p>
          <a:p>
            <a:pPr algn="l" fontAlgn="base"/>
            <a:r>
              <a:rPr lang="en-US" sz="1500" dirty="0">
                <a:latin typeface="Times New Roman" panose="02020603050405020304" pitchFamily="18" charset="0"/>
                <a:cs typeface="Times New Roman" panose="02020603050405020304" pitchFamily="18" charset="0"/>
              </a:rPr>
              <a:t>IAM policy is a JSON code that give specific permissions.</a:t>
            </a:r>
          </a:p>
          <a:p>
            <a:pPr algn="l" fontAlgn="base"/>
            <a:r>
              <a:rPr lang="en-US" sz="1500" dirty="0">
                <a:latin typeface="Times New Roman" panose="02020603050405020304" pitchFamily="18" charset="0"/>
                <a:cs typeface="Times New Roman" panose="02020603050405020304" pitchFamily="18" charset="0"/>
              </a:rPr>
              <a:t>We secured permissions within the project with Lambda and Gateway using header mappings access control and the </a:t>
            </a:r>
            <a:r>
              <a:rPr lang="en-US" sz="1500" dirty="0" err="1">
                <a:latin typeface="Times New Roman" panose="02020603050405020304" pitchFamily="18" charset="0"/>
                <a:cs typeface="Times New Roman" panose="02020603050405020304" pitchFamily="18" charset="0"/>
              </a:rPr>
              <a:t>LabRole</a:t>
            </a:r>
            <a:r>
              <a:rPr lang="en-US" sz="1500" dirty="0">
                <a:latin typeface="Times New Roman" panose="02020603050405020304" pitchFamily="18" charset="0"/>
                <a:cs typeface="Times New Roman" panose="02020603050405020304" pitchFamily="18" charset="0"/>
              </a:rPr>
              <a:t>.</a:t>
            </a:r>
          </a:p>
          <a:p>
            <a:pPr algn="l"/>
            <a:endParaRPr lang="en-US" sz="1800" dirty="0"/>
          </a:p>
        </p:txBody>
      </p:sp>
      <p:pic>
        <p:nvPicPr>
          <p:cNvPr id="5122" name="Picture 2">
            <a:extLst>
              <a:ext uri="{FF2B5EF4-FFF2-40B4-BE49-F238E27FC236}">
                <a16:creationId xmlns:a16="http://schemas.microsoft.com/office/drawing/2014/main" id="{46B9D4BF-151A-E160-3972-CED2BED8D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272" y="2691671"/>
            <a:ext cx="3100388" cy="218598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A22AA17-520D-2559-A057-B4813ED03177}"/>
              </a:ext>
            </a:extLst>
          </p:cNvPr>
          <p:cNvSpPr txBox="1"/>
          <p:nvPr/>
        </p:nvSpPr>
        <p:spPr>
          <a:xfrm>
            <a:off x="7000407" y="2451829"/>
            <a:ext cx="2008682" cy="769441"/>
          </a:xfrm>
          <a:prstGeom prst="rect">
            <a:avLst/>
          </a:prstGeom>
          <a:noFill/>
        </p:spPr>
        <p:txBody>
          <a:bodyPr wrap="square">
            <a:spAutoFit/>
          </a:bodyPr>
          <a:lstStyle/>
          <a:p>
            <a:pPr rtl="0">
              <a:buNone/>
            </a:pPr>
            <a:r>
              <a:rPr lang="en-US" sz="800" b="1" i="0" u="none" strike="noStrike" dirty="0">
                <a:solidFill>
                  <a:srgbClr val="695D46"/>
                </a:solidFill>
                <a:effectLst/>
                <a:latin typeface="Open Sans" panose="020B0606030504020204" pitchFamily="34" charset="0"/>
              </a:rPr>
              <a:t>S3 bucket Access control image</a:t>
            </a:r>
            <a:endParaRPr lang="en-US" sz="800" b="0" dirty="0">
              <a:effectLst/>
            </a:endParaRPr>
          </a:p>
          <a:p>
            <a:pPr>
              <a:buNone/>
            </a:pPr>
            <a:br>
              <a:rPr lang="en-US" dirty="0"/>
            </a:br>
            <a:endParaRPr lang="en-US" dirty="0"/>
          </a:p>
        </p:txBody>
      </p:sp>
      <p:sp>
        <p:nvSpPr>
          <p:cNvPr id="17" name="TextBox 16">
            <a:extLst>
              <a:ext uri="{FF2B5EF4-FFF2-40B4-BE49-F238E27FC236}">
                <a16:creationId xmlns:a16="http://schemas.microsoft.com/office/drawing/2014/main" id="{A4048745-0354-DE99-BB46-4F76F982D1FC}"/>
              </a:ext>
            </a:extLst>
          </p:cNvPr>
          <p:cNvSpPr txBox="1"/>
          <p:nvPr/>
        </p:nvSpPr>
        <p:spPr>
          <a:xfrm>
            <a:off x="3170419" y="4347147"/>
            <a:ext cx="2585803" cy="1169551"/>
          </a:xfrm>
          <a:prstGeom prst="rect">
            <a:avLst/>
          </a:prstGeom>
          <a:noFill/>
        </p:spPr>
        <p:txBody>
          <a:bodyPr wrap="square">
            <a:spAutoFit/>
          </a:bodyPr>
          <a:lstStyle/>
          <a:p>
            <a:pPr rtl="0">
              <a:spcAft>
                <a:spcPts val="1200"/>
              </a:spcAft>
              <a:buNone/>
            </a:pPr>
            <a:r>
              <a:rPr lang="en-US" sz="800" b="0" i="0" u="none" strike="noStrike" dirty="0">
                <a:solidFill>
                  <a:srgbClr val="565A5C"/>
                </a:solidFill>
                <a:effectLst/>
                <a:latin typeface="Times New Roman" panose="02020603050405020304" pitchFamily="18" charset="0"/>
                <a:cs typeface="Times New Roman" panose="02020603050405020304" pitchFamily="18" charset="0"/>
              </a:rPr>
              <a:t>S3 Bucket. These bucket access links display permissions for the different types of users. This is an example granting different access per each type of user.</a:t>
            </a:r>
            <a:endParaRPr lang="en-US" sz="800" b="0" dirty="0">
              <a:effectLst/>
              <a:latin typeface="Times New Roman" panose="02020603050405020304" pitchFamily="18" charset="0"/>
              <a:cs typeface="Times New Roman" panose="02020603050405020304" pitchFamily="18" charset="0"/>
            </a:endParaRPr>
          </a:p>
          <a:p>
            <a:pPr>
              <a:buNone/>
            </a:pPr>
            <a:br>
              <a:rPr lang="en-US" dirty="0"/>
            </a:br>
            <a:endParaRPr lang="en-US" dirty="0"/>
          </a:p>
        </p:txBody>
      </p:sp>
      <p:pic>
        <p:nvPicPr>
          <p:cNvPr id="5124" name="Picture 4">
            <a:extLst>
              <a:ext uri="{FF2B5EF4-FFF2-40B4-BE49-F238E27FC236}">
                <a16:creationId xmlns:a16="http://schemas.microsoft.com/office/drawing/2014/main" id="{A297EA83-5E3B-B1E8-BAB1-5E1587AD9A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594" y="3826474"/>
            <a:ext cx="526061" cy="105118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 name="Audio 18">
            <a:hlinkClick r:id="" action="ppaction://media"/>
            <a:extLst>
              <a:ext uri="{FF2B5EF4-FFF2-40B4-BE49-F238E27FC236}">
                <a16:creationId xmlns:a16="http://schemas.microsoft.com/office/drawing/2014/main" id="{A59D5D3A-237B-EA67-3817-F1A577AE194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689694"/>
      </p:ext>
    </p:extLst>
  </p:cSld>
  <p:clrMapOvr>
    <a:masterClrMapping/>
  </p:clrMapOvr>
  <mc:AlternateContent xmlns:mc="http://schemas.openxmlformats.org/markup-compatibility/2006">
    <mc:Choice xmlns:p14="http://schemas.microsoft.com/office/powerpoint/2010/main" Requires="p14">
      <p:transition spd="med" p14:dur="700" advTm="46941">
        <p:fade/>
      </p:transition>
    </mc:Choice>
    <mc:Fallback>
      <p:transition spd="med" advTm="469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E524F5-8F9B-4E83-ABD8-EF3E90295E3F}">
  <ds:schemaRef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 ds:uri="http://purl.org/dc/elements/1.1/"/>
  </ds:schemaRefs>
</ds:datastoreItem>
</file>

<file path=customXml/itemProps2.xml><?xml version="1.0" encoding="utf-8"?>
<ds:datastoreItem xmlns:ds="http://schemas.openxmlformats.org/officeDocument/2006/customXml" ds:itemID="{C51428B3-1E7D-46FF-9992-03AB3B060A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B7C02EB-927C-42F0-8F53-9658800154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821</Words>
  <Application>Microsoft Office PowerPoint</Application>
  <PresentationFormat>On-screen Show (16:9)</PresentationFormat>
  <Paragraphs>63</Paragraphs>
  <Slides>10</Slides>
  <Notes>1</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Open Sans</vt:lpstr>
      <vt:lpstr>Times New Roman</vt:lpstr>
      <vt:lpstr>Office Theme</vt:lpstr>
      <vt:lpstr> CS 470 Project Two Conference Presentation: Cloud Development</vt:lpstr>
      <vt:lpstr>Overview</vt:lpstr>
      <vt:lpstr>Containerization</vt:lpstr>
      <vt:lpstr>Orchestration</vt:lpstr>
      <vt:lpstr>The Serverless Cloud</vt:lpstr>
      <vt:lpstr>The Serverless Cloud</vt:lpstr>
      <vt:lpstr>The Serverless Cloud</vt:lpstr>
      <vt:lpstr>Cloud-Based  Development Principles</vt:lpstr>
      <vt:lpstr>Securing Your Cloud App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470 Project Two Presentation Template</dc:title>
  <dc:creator/>
  <cp:lastModifiedBy/>
  <cp:revision>1</cp:revision>
  <dcterms:created xsi:type="dcterms:W3CDTF">2017-08-01T15:40:51Z</dcterms:created>
  <dcterms:modified xsi:type="dcterms:W3CDTF">2025-10-19T12:57:57Z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0x01010019267F6D1A260A4394C18F5AF72445EA</vt:lpwstr>
  </property>
</Properties>
</file>